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5" r:id="rId6"/>
    <p:sldId id="263" r:id="rId7"/>
    <p:sldId id="266" r:id="rId8"/>
    <p:sldId id="267" r:id="rId9"/>
    <p:sldId id="273" r:id="rId10"/>
    <p:sldId id="275" r:id="rId11"/>
    <p:sldId id="276" r:id="rId12"/>
    <p:sldId id="274" r:id="rId13"/>
    <p:sldId id="277" r:id="rId14"/>
    <p:sldId id="278" r:id="rId15"/>
    <p:sldId id="268" r:id="rId16"/>
    <p:sldId id="269" r:id="rId17"/>
    <p:sldId id="270" r:id="rId18"/>
    <p:sldId id="271" r:id="rId19"/>
    <p:sldId id="272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12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7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8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39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6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479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96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74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64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2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3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90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529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03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32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8B0B8BD-A986-40EF-856D-8D4030A82AED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BBAE7F4-D364-4A96-AFA6-A3571E4578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287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1.НОДУЛЯРНЫЙ ДЕРМАТИТ КРС</a:t>
            </a:r>
            <a:br>
              <a:rPr lang="ru-RU" dirty="0" smtClean="0"/>
            </a:br>
            <a:r>
              <a:rPr lang="ru-RU" dirty="0" smtClean="0"/>
              <a:t>2. оспа овец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Отбор и доставка проб в лабораторию.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ООК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Оспа овец и коз – острая контагиозная болезнь, протекающая с характерными папулезно-пустулёзными поражениями кожи и слизистых оболочек, сопровождающаяся:</a:t>
            </a:r>
          </a:p>
          <a:p>
            <a:pPr lvl="0"/>
            <a:r>
              <a:rPr lang="ru-RU" dirty="0" smtClean="0"/>
              <a:t>·         Лихорадкой;</a:t>
            </a:r>
          </a:p>
          <a:p>
            <a:pPr lvl="0"/>
            <a:r>
              <a:rPr lang="ru-RU" dirty="0" smtClean="0"/>
              <a:t>·         Поражениями лимфатических узлов;</a:t>
            </a:r>
          </a:p>
          <a:p>
            <a:pPr lvl="0"/>
            <a:r>
              <a:rPr lang="ru-RU" dirty="0" smtClean="0"/>
              <a:t>·         Отеками подкожной клетчатки;</a:t>
            </a:r>
          </a:p>
          <a:p>
            <a:pPr lvl="0"/>
            <a:r>
              <a:rPr lang="ru-RU" dirty="0" smtClean="0"/>
              <a:t>·         Поражением  глаз;</a:t>
            </a:r>
          </a:p>
          <a:p>
            <a:pPr lvl="0"/>
            <a:r>
              <a:rPr lang="ru-RU" dirty="0" smtClean="0"/>
              <a:t>·         Повреждением слизистых оболочек органов дыхания и ЖКТ.</a:t>
            </a:r>
          </a:p>
          <a:p>
            <a:pPr lvl="0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ООК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Для оспы характерно наличие папулезно-пустулёзной сыпи, проходящей определённые стадии формирования:</a:t>
            </a:r>
          </a:p>
          <a:p>
            <a:r>
              <a:rPr lang="ru-RU" b="1" dirty="0" smtClean="0"/>
              <a:t>1. Розеола – появление красных пятен. Длительность – 1-2 дня.</a:t>
            </a:r>
          </a:p>
          <a:p>
            <a:r>
              <a:rPr lang="ru-RU" b="1" dirty="0" smtClean="0"/>
              <a:t>2. Папулы – розеолы превращаются в конические узелки, окруженные красным пояском. Длительность  - 1-3 дня.</a:t>
            </a:r>
          </a:p>
          <a:p>
            <a:r>
              <a:rPr lang="ru-RU" b="1" dirty="0" smtClean="0"/>
              <a:t>3. Везикулы – пузырьки,  наполненные серозной жидкостью. Длится 5-6 дней.</a:t>
            </a:r>
          </a:p>
          <a:p>
            <a:r>
              <a:rPr lang="ru-RU" b="1" dirty="0" smtClean="0"/>
              <a:t>4. Пустулы – содержимое пузырьков становится гнойным, стадия длится около 3-х дней.</a:t>
            </a:r>
          </a:p>
          <a:p>
            <a:r>
              <a:rPr lang="ru-RU" b="1" dirty="0" smtClean="0"/>
              <a:t>5. </a:t>
            </a:r>
            <a:r>
              <a:rPr lang="ru-RU" b="1" dirty="0" err="1" smtClean="0"/>
              <a:t>Крустозная</a:t>
            </a:r>
            <a:r>
              <a:rPr lang="ru-RU" b="1" dirty="0" smtClean="0"/>
              <a:t> стадия – образование струпа, который отпадает через 5-6 дней.</a:t>
            </a:r>
          </a:p>
          <a:p>
            <a:r>
              <a:rPr lang="ru-RU" b="1" dirty="0" smtClean="0"/>
              <a:t>У одного животного оспины находятся в различных стадиях.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8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68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8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8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68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68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ООК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628800"/>
            <a:ext cx="4290556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Оспенная экзантема выступает на малошерстных участках  головы, внутренней поверхности конечностей……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09625" y="3933056"/>
            <a:ext cx="3687763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4869160"/>
            <a:ext cx="4292241" cy="64807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…хвоста, вымени.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132856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ООК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 носового зеркала, ринит.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Кот-бегемот\Desktop\Нодулярный дерматит и оспа\Фото НД\ospa-ovec-i-koz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96952"/>
            <a:ext cx="3384376" cy="3312368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4293096"/>
            <a:ext cx="4292241" cy="11521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конъюнктивит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Кот-бегемот\Desktop\Нодулярный дерматит и оспа\number-thre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44824"/>
            <a:ext cx="295232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8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8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Отбор проб </a:t>
            </a:r>
            <a:r>
              <a:rPr lang="ru-RU" sz="2200" dirty="0" smtClean="0"/>
              <a:t>для исследования на оспу овец и коз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отбираем: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гибели животного: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 из папул и пустул, кусочки поражённых участков лёгких и трахеи, поражённые лимфатические узлы.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жизни животного: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Материал, собранный с помощью биопсии всех слоёв кожи (с участками поражений).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проб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136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Когда  отбираем: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необходимо отобрать в течение первой недели после появления клинических признаков инфекции. Вирус можно выделить в течение 35 дней после появления первых признаков инфекции.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Кровь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 отобрать во время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виремической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стадии болезни: до появления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генерализованных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поражений или в течение 4-х дней после генерализации.</a:t>
            </a: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Хранение и транспортировка проб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9996" y="2420888"/>
            <a:ext cx="78664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Ткани для выделения вируса  или обнаружения его генома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необходимо хранить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транспортировать  при температуре (4±1)</a:t>
            </a:r>
            <a:r>
              <a:rPr lang="ru-RU" sz="2400" baseline="30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2-х дней, на льду, или при температуре минус (20±1)</a:t>
            </a:r>
            <a:r>
              <a:rPr lang="ru-RU" sz="2400" baseline="30000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Кровь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хранить и транспортировать  при температуре 4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 течение 2-х дней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. Замораживать или хранить при комнатной температуре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нельзя!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Упаковка проб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Упаковку патологического материала и его транспортирование осуществляют в соответствии с установленными правилами отбора и пересылки биологического (патологического) материала и его пригодности для исследований в течение срока транспортировки от момента отбора до места исследования.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Упаковка проб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8308032" cy="432047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Упаковка должна предотвращать утечку (рассеивание) инфицированного материала во внешнюю среду: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 Первичные пакетики с пробами органов, пробирки с кровью в штативе.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Б.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Вторичные пакеты, промаркированные с внешней  стороны. 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Абсорбирующий материал (марля), смоченный дезраствором. </a:t>
            </a:r>
          </a:p>
          <a:p>
            <a:pPr lvl="0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Контейнер влагонепроницаемый  – бикс или термоконтейнер с хладоэлементами. 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Контейнер с материалом снабжают этикеткой и сопроводительным письмом и опечатывают печатью.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Сопроводительныее</a:t>
            </a:r>
            <a:r>
              <a:rPr lang="ru-RU" dirty="0" smtClean="0"/>
              <a:t> документы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76871"/>
            <a:ext cx="8686800" cy="3672409"/>
          </a:xfrm>
        </p:spPr>
        <p:txBody>
          <a:bodyPr>
            <a:normAutofit/>
          </a:bodyPr>
          <a:lstStyle/>
          <a:p>
            <a:r>
              <a:rPr lang="ru-RU" dirty="0" smtClean="0"/>
              <a:t>Дата, время отбора проб</a:t>
            </a:r>
          </a:p>
          <a:p>
            <a:r>
              <a:rPr lang="ru-RU" dirty="0" smtClean="0"/>
              <a:t>Адрес места отбора проб</a:t>
            </a:r>
          </a:p>
          <a:p>
            <a:r>
              <a:rPr lang="ru-RU" dirty="0" smtClean="0"/>
              <a:t>Перечень проб (согласно маркировке на пакетах или пробирках)</a:t>
            </a:r>
          </a:p>
          <a:p>
            <a:r>
              <a:rPr lang="ru-RU" dirty="0" smtClean="0"/>
              <a:t>Основание для подозрения на заболевание </a:t>
            </a:r>
          </a:p>
          <a:p>
            <a:r>
              <a:rPr lang="ru-RU" dirty="0" smtClean="0"/>
              <a:t>Адрес и контактные телефоны отправителя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1. Нодулярный дерматит в мире.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1929 – Центральная Африка</a:t>
            </a:r>
          </a:p>
          <a:p>
            <a:r>
              <a:rPr lang="ru-RU" sz="2400" dirty="0" smtClean="0"/>
              <a:t>Исторически болезнь была распространена в странах Южной, Восточной, и Северной Африки.</a:t>
            </a:r>
          </a:p>
          <a:p>
            <a:r>
              <a:rPr lang="ru-RU" sz="2400" dirty="0" smtClean="0"/>
              <a:t>С 2013 по 2015 год это заболевание широко распространилось в странах Ближнего Востока. </a:t>
            </a:r>
          </a:p>
          <a:p>
            <a:r>
              <a:rPr lang="ru-RU" sz="2400" dirty="0" smtClean="0"/>
              <a:t>2014 год - Турция, Ливан, Азербайджан, Ирак, Египет, Иран.</a:t>
            </a:r>
          </a:p>
          <a:p>
            <a:r>
              <a:rPr lang="ru-RU" sz="2400" dirty="0" smtClean="0"/>
              <a:t> 2014–2015 годах болезнь была диагностирована на Кипре и Греции.</a:t>
            </a:r>
          </a:p>
          <a:p>
            <a:r>
              <a:rPr lang="ru-RU" sz="2400" dirty="0" smtClean="0"/>
              <a:t>2016 – Албания, Македония, Сербия, Черногория.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96752"/>
            <a:ext cx="8686800" cy="86409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098" name="Picture 2" descr="C:\Users\Кот-бегемот\Desktop\Нодулярный дерматит и оспа\ягня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04864"/>
            <a:ext cx="3347864" cy="3024337"/>
          </a:xfrm>
          <a:prstGeom prst="rect">
            <a:avLst/>
          </a:prstGeom>
          <a:noFill/>
        </p:spPr>
      </p:pic>
      <p:pic>
        <p:nvPicPr>
          <p:cNvPr id="4100" name="Picture 4" descr="C:\Users\Кот-бегемот\Desktop\Нодулярный дерматит и оспа\Фото НД\tri-korovy-s-kolokolchikami-620x4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7756" y="2204865"/>
            <a:ext cx="4769828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72982" y="5517232"/>
            <a:ext cx="77048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ОГКУ «Смоленская облветстанция»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5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750"/>
                            </p:stCondLst>
                            <p:childTnLst>
                              <p:par>
                                <p:cTn id="29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/>
              <a:t>Нодулярный</a:t>
            </a:r>
            <a:r>
              <a:rPr lang="ru-RU" sz="3200" dirty="0" smtClean="0"/>
              <a:t> дерматит в РФ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2015 года на территории РФ случаев возникновения НД КРС не  зарегистрировано.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начале июля 2015 года в приграничных с Азербайджаном селах Республики </a:t>
            </a:r>
            <a:r>
              <a:rPr lang="ru-RU" sz="3400" dirty="0" smtClean="0"/>
              <a:t>Дагестан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клинически выявлены признаки НД КРС.</a:t>
            </a:r>
          </a:p>
          <a:p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дальнейшем: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выявлены клинические признаки НД КРС у КРС в Дагестане, Чечне и Северной Осетии. Диагноз подтвержден лабораторно в ФГБУ «ВНИИЗЖ».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 состоянию на 08.09.2016 – в РФ произошло 280 вспышек НД: в Калмыкии, Карачаево-Черкесской и Кабардино-Балкарской республиках, Адыгее, Ингушетии, Волгоградской, Ростовской, Астраханской, Воронежской областях, Ставропольском и Краснодарском краях.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- 30.08.2016 – Тамбовская область.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Клинические признаки </a:t>
            </a:r>
            <a:r>
              <a:rPr lang="ru-RU" sz="3200" dirty="0" err="1" smtClean="0"/>
              <a:t>нд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Нодулярный</a:t>
            </a:r>
            <a:r>
              <a:rPr lang="ru-RU" dirty="0" smtClean="0"/>
              <a:t> дерматит – вирусная </a:t>
            </a:r>
            <a:r>
              <a:rPr lang="ru-RU" dirty="0" err="1" smtClean="0"/>
              <a:t>высококонтагиозная</a:t>
            </a:r>
            <a:r>
              <a:rPr lang="ru-RU" dirty="0" smtClean="0"/>
              <a:t>  болезнь КРС, характеризующаяся:</a:t>
            </a:r>
          </a:p>
          <a:p>
            <a:pPr lvl="0"/>
            <a:r>
              <a:rPr lang="ru-RU" dirty="0" smtClean="0"/>
              <a:t>·         Лихорадкой;</a:t>
            </a:r>
          </a:p>
          <a:p>
            <a:pPr lvl="0"/>
            <a:r>
              <a:rPr lang="ru-RU" dirty="0" smtClean="0"/>
              <a:t>·         Поражениями лимфатических узлов;</a:t>
            </a:r>
          </a:p>
          <a:p>
            <a:pPr lvl="0"/>
            <a:r>
              <a:rPr lang="ru-RU" dirty="0" smtClean="0"/>
              <a:t>·         Отеками подкожной клетчатки;</a:t>
            </a:r>
          </a:p>
          <a:p>
            <a:pPr lvl="0"/>
            <a:r>
              <a:rPr lang="ru-RU" dirty="0" smtClean="0"/>
              <a:t>·         Образованием </a:t>
            </a:r>
            <a:r>
              <a:rPr lang="ru-RU" dirty="0" err="1" smtClean="0"/>
              <a:t>нодул</a:t>
            </a:r>
            <a:r>
              <a:rPr lang="ru-RU" dirty="0" smtClean="0"/>
              <a:t> на коже;</a:t>
            </a:r>
          </a:p>
          <a:p>
            <a:pPr lvl="0"/>
            <a:r>
              <a:rPr lang="ru-RU" dirty="0" smtClean="0"/>
              <a:t>·         Поражением  глаз;</a:t>
            </a:r>
          </a:p>
          <a:p>
            <a:pPr lvl="0"/>
            <a:r>
              <a:rPr lang="ru-RU" dirty="0" smtClean="0"/>
              <a:t>·         Повреждением слизистых оболочек органов дыхания и ЖКТ.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</a:t>
            </a:r>
            <a:r>
              <a:rPr lang="ru-RU" dirty="0" err="1" smtClean="0"/>
              <a:t>нд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3570476" cy="189815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внутрикожных бугорков с плоской поверхностью диаметром от 0,5 до 7 см.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4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291012" cy="271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5148064" y="4221088"/>
            <a:ext cx="3789202" cy="1224136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центре бугорка ткань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некротизируется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образуются язвы, эрозии, гнойники.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Кот-бегемот\Desktop\Нодулярный дерматит и оспа\b_250_250_16777215_00_images_nodularnij_dermatit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131620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88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8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</a:t>
            </a:r>
            <a:r>
              <a:rPr lang="ru-RU" dirty="0" err="1" smtClean="0"/>
              <a:t>нд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слизистых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2910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292241" cy="5040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Поражение глаз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780928"/>
            <a:ext cx="3497337" cy="26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05409" y="183939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F0A22E"/>
              </a:buClr>
              <a:buSzPct val="70000"/>
            </a:pPr>
            <a:endParaRPr lang="ru-RU" cap="all" dirty="0">
              <a:solidFill>
                <a:prstClr val="black"/>
              </a:solidFill>
              <a:latin typeface="Franklin Gothic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Клинические признаки </a:t>
            </a:r>
            <a:r>
              <a:rPr lang="ru-RU" dirty="0" err="1" smtClean="0"/>
              <a:t>нд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132856"/>
            <a:ext cx="4290556" cy="122413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лактирующих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коров поражается вымя, резко снижается продуктивность.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42910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628800"/>
            <a:ext cx="4292241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неосложнённом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течении болезнь длится до 4-х недель.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289425" cy="259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проб </a:t>
            </a:r>
            <a:r>
              <a:rPr lang="ru-RU" sz="2000" dirty="0" smtClean="0"/>
              <a:t>для исследования на </a:t>
            </a:r>
            <a:r>
              <a:rPr lang="ru-RU" sz="2000" dirty="0" err="1" smtClean="0"/>
              <a:t>Нодулярный</a:t>
            </a:r>
            <a:r>
              <a:rPr lang="ru-RU" sz="2000" dirty="0" smtClean="0"/>
              <a:t> дерматит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отбираем: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выделения вируса на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культуре клеток: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жизни животного – биопсия (в т.ч.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эксцизионным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способом), или при патологоанатомическом исследовании – поражённые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нодулами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узелковыми уплотнениями или признаками эрозий участки кожи и/или слизистых оболочек; кусочки поражённых участков лёгких и трахеи, поражённые лимфатические узлы.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выявления генома вируса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методом ПЦР: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всё вышеперечисленное,  а также  истечения из глаз, носовой и ротовой полостей, а также кровь (стабилизированную ЭДТА)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Оспа овец и коз.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В мире: </a:t>
            </a:r>
          </a:p>
          <a:p>
            <a:pPr>
              <a:buNone/>
            </a:pPr>
            <a:r>
              <a:rPr lang="ru-RU" dirty="0" smtClean="0"/>
              <a:t>2015 – 2016:  Ирак, Иран, Тунис, Турция, Китай, Алжир, Нигер, Марокко, Индия, Казахстан, Монголия и др.</a:t>
            </a:r>
          </a:p>
          <a:p>
            <a:pPr>
              <a:buNone/>
            </a:pPr>
            <a:r>
              <a:rPr lang="ru-RU" b="1" u="sng" dirty="0" smtClean="0"/>
              <a:t>В России:</a:t>
            </a:r>
          </a:p>
          <a:p>
            <a:pPr>
              <a:buNone/>
            </a:pPr>
            <a:r>
              <a:rPr lang="ru-RU" dirty="0" smtClean="0"/>
              <a:t>2015 – Республика Дагестан, Республика Калмыкия, Приморский край.</a:t>
            </a:r>
          </a:p>
          <a:p>
            <a:pPr>
              <a:buNone/>
            </a:pPr>
            <a:r>
              <a:rPr lang="ru-RU" dirty="0" smtClean="0"/>
              <a:t>2016 – Ярославская область.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523</TotalTime>
  <Words>827</Words>
  <Application>Microsoft Office PowerPoint</Application>
  <PresentationFormat>Экран (4:3)</PresentationFormat>
  <Paragraphs>103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Century Gothic</vt:lpstr>
      <vt:lpstr>Franklin Gothic Medium</vt:lpstr>
      <vt:lpstr>Times New Roman</vt:lpstr>
      <vt:lpstr>Trebuchet MS</vt:lpstr>
      <vt:lpstr>Wingdings</vt:lpstr>
      <vt:lpstr>Wingdings 2</vt:lpstr>
      <vt:lpstr>Цитаты</vt:lpstr>
      <vt:lpstr>1.НОДУЛЯРНЫЙ ДЕРМАТИТ КРС 2. оспа овец</vt:lpstr>
      <vt:lpstr>1. Нодулярный дерматит в мире.</vt:lpstr>
      <vt:lpstr>Нодулярный дерматит в РФ</vt:lpstr>
      <vt:lpstr>Клинические признаки нд</vt:lpstr>
      <vt:lpstr>Клинические признаки нд</vt:lpstr>
      <vt:lpstr>Клинические признаки нд</vt:lpstr>
      <vt:lpstr>Клинические признаки нд</vt:lpstr>
      <vt:lpstr>Отбор проб для исследования на Нодулярный дерматит </vt:lpstr>
      <vt:lpstr>2. Оспа овец и коз.</vt:lpstr>
      <vt:lpstr>Клинические признаки ООК</vt:lpstr>
      <vt:lpstr>Клинические признаки ООК</vt:lpstr>
      <vt:lpstr>Клинические признаки ООК</vt:lpstr>
      <vt:lpstr>Клинические признаки ООК</vt:lpstr>
      <vt:lpstr>Отбор проб для исследования на оспу овец и коз</vt:lpstr>
      <vt:lpstr>Отбор проб</vt:lpstr>
      <vt:lpstr>Хранение и транспортировка проб</vt:lpstr>
      <vt:lpstr>Упаковка проб</vt:lpstr>
      <vt:lpstr>Упаковка проб</vt:lpstr>
      <vt:lpstr>Сопроводительныее документы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НОДУЛЯРНЫЙ ДЕРМАТИТ КРС</dc:title>
  <dc:creator>Кот-бегемот</dc:creator>
  <cp:lastModifiedBy>Bogdanov</cp:lastModifiedBy>
  <cp:revision>50</cp:revision>
  <dcterms:created xsi:type="dcterms:W3CDTF">2016-09-12T20:43:20Z</dcterms:created>
  <dcterms:modified xsi:type="dcterms:W3CDTF">2018-10-02T05:09:21Z</dcterms:modified>
</cp:coreProperties>
</file>